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262" r:id="rId27"/>
    <p:sldId id="263" r:id="rId28"/>
    <p:sldId id="264" r:id="rId29"/>
    <p:sldId id="317" r:id="rId30"/>
    <p:sldId id="318" r:id="rId31"/>
    <p:sldId id="319" r:id="rId32"/>
    <p:sldId id="320" r:id="rId33"/>
    <p:sldId id="321" r:id="rId34"/>
    <p:sldId id="322" r:id="rId35"/>
    <p:sldId id="32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81" d="100"/>
          <a:sy n="81" d="100"/>
        </p:scale>
        <p:origin x="-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en-US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b="1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بررسی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رفتار مصرف کننده</a:t>
            </a:r>
            <a:b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b="1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71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dirty="0" smtClean="0">
                <a:cs typeface="B Nazanin" panose="00000400000000000000" pitchFamily="2" charset="-78"/>
              </a:rPr>
              <a:t>حوزه های رفتار مصرف کننده: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6000" dirty="0" smtClean="0">
                <a:cs typeface="B Nazanin" panose="00000400000000000000" pitchFamily="2" charset="-78"/>
              </a:rPr>
              <a:t>تحصیل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6000" dirty="0" smtClean="0">
                <a:cs typeface="B Nazanin" panose="00000400000000000000" pitchFamily="2" charset="-78"/>
              </a:rPr>
              <a:t>مصرف کردن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fa-IR" sz="6000" dirty="0" smtClean="0">
                <a:cs typeface="B Nazanin" panose="00000400000000000000" pitchFamily="2" charset="-78"/>
              </a:rPr>
              <a:t>واگذاری</a:t>
            </a:r>
            <a:endParaRPr lang="en-US" sz="6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239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رفتار مصرف کننده و استراتژی بازاریابی:</a:t>
            </a:r>
          </a:p>
          <a:p>
            <a:pPr algn="r" rtl="1"/>
            <a:r>
              <a:rPr lang="fa-IR" sz="36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استراتژی بازاریابی </a:t>
            </a:r>
            <a:r>
              <a:rPr lang="fa-IR" sz="3200" dirty="0" smtClean="0">
                <a:cs typeface="B Nazanin" panose="00000400000000000000" pitchFamily="2" charset="-78"/>
              </a:rPr>
              <a:t>اقدامات مدیریتی است که </a:t>
            </a:r>
            <a:r>
              <a:rPr lang="fa-IR" sz="3200" dirty="0" err="1" smtClean="0">
                <a:cs typeface="B Nazanin" panose="00000400000000000000" pitchFamily="2" charset="-78"/>
              </a:rPr>
              <a:t>مبادلاتی</a:t>
            </a:r>
            <a:r>
              <a:rPr lang="fa-IR" sz="3200" dirty="0" smtClean="0">
                <a:cs typeface="B Nazanin" panose="00000400000000000000" pitchFamily="2" charset="-78"/>
              </a:rPr>
              <a:t> که بین شرکت و بازار هدف آن صورت می گیرد را بهبود می بخشد.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استراتژی به چهار نوع تقسیم می شود: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1-تدافعی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2-تهاجمی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3-تحلیل گر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4-واکنشی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198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تدوین استراتژی :</a:t>
            </a:r>
          </a:p>
          <a:p>
            <a:pPr algn="r" rtl="1"/>
            <a:endParaRPr lang="fa-IR" sz="6000" dirty="0" smtClean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تدوین استراتژی بر اساس درک و شناخت تفکرات ، احساسات و رفتار مصرف </a:t>
            </a:r>
            <a:r>
              <a:rPr lang="fa-IR" sz="3200" dirty="0" err="1" smtClean="0">
                <a:cs typeface="B Nazanin" panose="00000400000000000000" pitchFamily="2" charset="-78"/>
              </a:rPr>
              <a:t>کنندگان</a:t>
            </a:r>
            <a:r>
              <a:rPr lang="fa-IR" sz="3200" dirty="0" smtClean="0">
                <a:cs typeface="B Nazanin" panose="00000400000000000000" pitchFamily="2" charset="-78"/>
              </a:rPr>
              <a:t> شکل می گیرد. شناخت باید با توجه به محیط اقتصادی و اجتماعی و فرهنگی مصرف شکل بگیرد.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601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فرآیند تصمیم گیری خرید</a:t>
            </a:r>
            <a:endParaRPr lang="fa-IR" sz="4000" dirty="0">
              <a:cs typeface="B Nazanin" panose="00000400000000000000" pitchFamily="2" charset="-78"/>
            </a:endParaRP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تصمیم گیری چیست؟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تصمیم گیری شامل سه مفهوم زیر است: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1-تصمیم گیری، مستلزم انتخاب </a:t>
            </a:r>
            <a:r>
              <a:rPr lang="fa-IR" sz="40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راهی</a:t>
            </a:r>
            <a:r>
              <a:rPr lang="fa-IR" sz="4000" dirty="0" smtClean="0">
                <a:cs typeface="B Nazanin" panose="00000400000000000000" pitchFamily="2" charset="-78"/>
              </a:rPr>
              <a:t> از میان راه </a:t>
            </a:r>
            <a:r>
              <a:rPr lang="fa-IR" sz="4000" dirty="0" err="1" smtClean="0">
                <a:cs typeface="B Nazanin" panose="00000400000000000000" pitchFamily="2" charset="-78"/>
              </a:rPr>
              <a:t>هاست</a:t>
            </a:r>
            <a:r>
              <a:rPr lang="fa-IR" sz="4000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2-تجزیه و تحلیل های تصمیم گیری </a:t>
            </a:r>
            <a:r>
              <a:rPr lang="fa-IR" sz="4000" dirty="0" err="1" smtClean="0">
                <a:solidFill>
                  <a:srgbClr val="C00000"/>
                </a:solidFill>
                <a:cs typeface="B Nazanin" panose="00000400000000000000" pitchFamily="2" charset="-78"/>
              </a:rPr>
              <a:t>عقلایی</a:t>
            </a:r>
            <a:r>
              <a:rPr lang="fa-IR" sz="4000" dirty="0" smtClean="0">
                <a:cs typeface="B Nazanin" panose="00000400000000000000" pitchFamily="2" charset="-78"/>
              </a:rPr>
              <a:t> است و در بعضی مواقع احساسی و عاطفی است.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3-در تصمیم گیری </a:t>
            </a:r>
            <a:r>
              <a:rPr lang="fa-IR" sz="40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قصد و عمد </a:t>
            </a:r>
            <a:r>
              <a:rPr lang="fa-IR" sz="4000" dirty="0" smtClean="0">
                <a:cs typeface="B Nazanin" panose="00000400000000000000" pitchFamily="2" charset="-78"/>
              </a:rPr>
              <a:t>وجود </a:t>
            </a:r>
            <a:r>
              <a:rPr lang="fa-IR" sz="4000" dirty="0" err="1" smtClean="0">
                <a:cs typeface="B Nazanin" panose="00000400000000000000" pitchFamily="2" charset="-78"/>
              </a:rPr>
              <a:t>دارد.یعنی</a:t>
            </a:r>
            <a:r>
              <a:rPr lang="fa-IR" sz="4000" dirty="0" smtClean="0">
                <a:cs typeface="B Nazanin" panose="00000400000000000000" pitchFamily="2" charset="-78"/>
              </a:rPr>
              <a:t> منظور از اتخاذ تصمیم خاص رسیدن به هدفی خاص است.</a:t>
            </a:r>
          </a:p>
          <a:p>
            <a:pPr algn="r" rtl="1"/>
            <a:endParaRPr lang="fa-IR" sz="4000" dirty="0" smtClean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01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031" y="606785"/>
            <a:ext cx="96076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گام های تصمیم گیری ( اصول کلاسیک کمی در مورد تصمیم گیری):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1-مشخص کردن بحث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2-تشخیص مساله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3-تعیین و تعریف اهداف حل مساله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4-مشخص کردن راهکارها و گزینه ها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5-پیش بینی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6-مقایسه گزینه ها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7-انتخاب 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8-بکارگیری و اجرا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9-نظارت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10-ارزیابی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78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عوامل موثر بر تصمیم گیری: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1-هوش و ویژگی های شخصیتی تصمیم گیرنده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2-انتظارات تصمیم گیرنده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3-میزان اطلاعات در دسترس تصمیم گیرنده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4-مدت زمانی که باید گزینه ای را انتخاب کند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5-پیچیدگی گزینه مورد نظر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(استرس یکی از عوامل منفی بر تصمیم گیری است که یک عامل روانی است و دو جنبه دارد:1-ترس از ضرر مادی و اجتماعی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 2-ترس از دست دادن منزلت)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09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76218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err="1" smtClean="0">
                <a:solidFill>
                  <a:srgbClr val="C00000"/>
                </a:solidFill>
                <a:cs typeface="B Nazanin" panose="00000400000000000000" pitchFamily="2" charset="-78"/>
              </a:rPr>
              <a:t>ژانیس</a:t>
            </a: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 و مان </a:t>
            </a:r>
            <a:r>
              <a:rPr lang="fa-IR" sz="3200" u="sng" dirty="0" smtClean="0">
                <a:cs typeface="B Nazanin" panose="00000400000000000000" pitchFamily="2" charset="-78"/>
              </a:rPr>
              <a:t>پنچ الگوی </a:t>
            </a:r>
            <a:r>
              <a:rPr lang="fa-IR" sz="3200" dirty="0" smtClean="0">
                <a:cs typeface="B Nazanin" panose="00000400000000000000" pitchFamily="2" charset="-78"/>
              </a:rPr>
              <a:t>مختلف تصمیم گیری را به صورت زیر بیان می کنند: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5400" dirty="0" smtClean="0">
                <a:cs typeface="B Nazanin" panose="00000400000000000000" pitchFamily="2" charset="-78"/>
              </a:rPr>
              <a:t>1-تبعیت آرام</a:t>
            </a:r>
          </a:p>
          <a:p>
            <a:pPr algn="r" rtl="1"/>
            <a:r>
              <a:rPr lang="fa-IR" sz="5400" dirty="0" smtClean="0">
                <a:cs typeface="B Nazanin" panose="00000400000000000000" pitchFamily="2" charset="-78"/>
              </a:rPr>
              <a:t>2-تغییر آرام</a:t>
            </a:r>
          </a:p>
          <a:p>
            <a:pPr algn="r" rtl="1"/>
            <a:r>
              <a:rPr lang="fa-IR" sz="5400" dirty="0" smtClean="0">
                <a:cs typeface="B Nazanin" panose="00000400000000000000" pitchFamily="2" charset="-78"/>
              </a:rPr>
              <a:t>3-اجتناب تدافعی</a:t>
            </a:r>
          </a:p>
          <a:p>
            <a:pPr algn="r" rtl="1"/>
            <a:r>
              <a:rPr lang="fa-IR" sz="5400" dirty="0" smtClean="0">
                <a:cs typeface="B Nazanin" panose="00000400000000000000" pitchFamily="2" charset="-78"/>
              </a:rPr>
              <a:t>4-هوشیار زیاده از حد</a:t>
            </a:r>
          </a:p>
          <a:p>
            <a:pPr algn="r" rtl="1"/>
            <a:r>
              <a:rPr lang="fa-IR" sz="5400" dirty="0" smtClean="0">
                <a:cs typeface="B Nazanin" panose="00000400000000000000" pitchFamily="2" charset="-78"/>
              </a:rPr>
              <a:t>5-هوشیار</a:t>
            </a:r>
            <a:endParaRPr lang="en-US" sz="5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39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دیدگاه های مختلف در مورد تصمیم گیری مصرف کننده:</a:t>
            </a:r>
          </a:p>
          <a:p>
            <a:pPr algn="r" rtl="1"/>
            <a:endParaRPr lang="fa-IR" sz="4800" dirty="0">
              <a:cs typeface="B Nazanin" panose="00000400000000000000" pitchFamily="2" charset="-78"/>
            </a:endParaRP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1-انسان اقتصادی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2-انسان منفعل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3-انسان شناخت گرا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4-انسان احساسی</a:t>
            </a: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05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600" dirty="0" smtClean="0">
                <a:cs typeface="B Nazanin" panose="00000400000000000000" pitchFamily="2" charset="-78"/>
              </a:rPr>
              <a:t>فرآیند فروش: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1-فروشنده باید </a:t>
            </a:r>
            <a:r>
              <a:rPr lang="fa-IR" sz="44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توجه</a:t>
            </a:r>
            <a:r>
              <a:rPr lang="fa-IR" sz="4400" dirty="0" smtClean="0">
                <a:cs typeface="B Nazanin" panose="00000400000000000000" pitchFamily="2" charset="-78"/>
              </a:rPr>
              <a:t> مشتری احتمالی را جلب کند.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2-توجه باید حفظ و تبدیل به </a:t>
            </a:r>
            <a:r>
              <a:rPr lang="fa-IR" sz="44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علاقه</a:t>
            </a:r>
            <a:r>
              <a:rPr lang="fa-IR" sz="4400" dirty="0" smtClean="0">
                <a:cs typeface="B Nazanin" panose="00000400000000000000" pitchFamily="2" charset="-78"/>
              </a:rPr>
              <a:t> شود.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3-علاقه باید به سمت </a:t>
            </a:r>
            <a:r>
              <a:rPr lang="fa-IR" sz="44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تمایل قوی </a:t>
            </a:r>
            <a:r>
              <a:rPr lang="fa-IR" sz="4400" dirty="0" smtClean="0">
                <a:cs typeface="B Nazanin" panose="00000400000000000000" pitchFamily="2" charset="-78"/>
              </a:rPr>
              <a:t>سوق داده شود.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4-در ذهن مشتری تنها یک راه حل قوی باقی می ماند که همان </a:t>
            </a:r>
            <a:r>
              <a:rPr lang="fa-IR" sz="44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خرید</a:t>
            </a:r>
            <a:r>
              <a:rPr lang="fa-IR" sz="4400" dirty="0" smtClean="0">
                <a:cs typeface="B Nazanin" panose="00000400000000000000" pitchFamily="2" charset="-78"/>
              </a:rPr>
              <a:t> است.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83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مدل های تصمیم گیری:</a:t>
            </a: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4800" dirty="0" smtClean="0">
                <a:cs typeface="B Nazanin" panose="00000400000000000000" pitchFamily="2" charset="-78"/>
              </a:rPr>
              <a:t>مدل </a:t>
            </a:r>
            <a:r>
              <a:rPr lang="fa-IR" sz="4800" dirty="0" err="1" smtClean="0">
                <a:cs typeface="B Nazanin" panose="00000400000000000000" pitchFamily="2" charset="-78"/>
              </a:rPr>
              <a:t>نیکوزیا</a:t>
            </a:r>
            <a:endParaRPr lang="fa-IR" sz="4800" dirty="0" smtClean="0">
              <a:cs typeface="B Nazanin" panose="0000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4800" dirty="0" smtClean="0">
                <a:cs typeface="B Nazanin" panose="00000400000000000000" pitchFamily="2" charset="-78"/>
              </a:rPr>
              <a:t>مدل هوارد-</a:t>
            </a:r>
            <a:r>
              <a:rPr lang="fa-IR" sz="4800" dirty="0" err="1" smtClean="0">
                <a:cs typeface="B Nazanin" panose="00000400000000000000" pitchFamily="2" charset="-78"/>
              </a:rPr>
              <a:t>شث</a:t>
            </a:r>
            <a:endParaRPr lang="fa-IR" sz="4800" dirty="0" smtClean="0">
              <a:cs typeface="B Nazanin" panose="0000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4800" dirty="0" smtClean="0">
                <a:cs typeface="B Nazanin" panose="00000400000000000000" pitchFamily="2" charset="-78"/>
              </a:rPr>
              <a:t>مدل انگل-</a:t>
            </a:r>
            <a:r>
              <a:rPr lang="fa-IR" sz="4800" dirty="0" err="1" smtClean="0">
                <a:cs typeface="B Nazanin" panose="00000400000000000000" pitchFamily="2" charset="-78"/>
              </a:rPr>
              <a:t>کولات</a:t>
            </a:r>
            <a:r>
              <a:rPr lang="fa-IR" sz="4800" dirty="0" smtClean="0">
                <a:cs typeface="B Nazanin" panose="00000400000000000000" pitchFamily="2" charset="-78"/>
              </a:rPr>
              <a:t>-</a:t>
            </a:r>
            <a:r>
              <a:rPr lang="fa-IR" sz="4800" dirty="0" err="1" smtClean="0">
                <a:cs typeface="B Nazanin" panose="00000400000000000000" pitchFamily="2" charset="-78"/>
              </a:rPr>
              <a:t>بلاک</a:t>
            </a:r>
            <a:r>
              <a:rPr lang="fa-IR" sz="4800" dirty="0" smtClean="0">
                <a:cs typeface="B Nazanin" panose="00000400000000000000" pitchFamily="2" charset="-78"/>
              </a:rPr>
              <a:t> ول</a:t>
            </a: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4800" dirty="0" smtClean="0">
                <a:cs typeface="B Nazanin" panose="00000400000000000000" pitchFamily="2" charset="-78"/>
              </a:rPr>
              <a:t>مدل تصمیم گیری خانوادگی </a:t>
            </a:r>
            <a:r>
              <a:rPr lang="fa-IR" sz="4800" dirty="0" err="1" smtClean="0">
                <a:cs typeface="B Nazanin" panose="00000400000000000000" pitchFamily="2" charset="-78"/>
              </a:rPr>
              <a:t>شث</a:t>
            </a:r>
            <a:endParaRPr lang="fa-IR" sz="4800" dirty="0" smtClean="0">
              <a:cs typeface="B Nazanin" panose="0000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fa-IR" sz="4800" dirty="0" smtClean="0">
                <a:cs typeface="B Nazanin" panose="00000400000000000000" pitchFamily="2" charset="-78"/>
              </a:rPr>
              <a:t>مدل پردازش اطلاعات </a:t>
            </a:r>
            <a:r>
              <a:rPr lang="fa-IR" sz="4800" dirty="0" err="1" smtClean="0">
                <a:cs typeface="B Nazanin" panose="00000400000000000000" pitchFamily="2" charset="-78"/>
              </a:rPr>
              <a:t>بتمن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43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854" y="598516"/>
            <a:ext cx="8834907" cy="36908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sz="3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006" y="489397"/>
            <a:ext cx="856445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رفتار مصرف کننده چیست؟</a:t>
            </a: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مصرف </a:t>
            </a:r>
            <a:r>
              <a:rPr lang="fa-IR" sz="2800" dirty="0" err="1" smtClean="0">
                <a:cs typeface="B Nazanin" panose="00000400000000000000" pitchFamily="2" charset="-78"/>
              </a:rPr>
              <a:t>کنندگان</a:t>
            </a:r>
            <a:r>
              <a:rPr lang="fa-IR" sz="2800" dirty="0" smtClean="0">
                <a:cs typeface="B Nazanin" panose="00000400000000000000" pitchFamily="2" charset="-78"/>
              </a:rPr>
              <a:t> هر روز تصمیمات جدیدی می گیرند و </a:t>
            </a:r>
            <a:r>
              <a:rPr lang="fa-IR" sz="2800" dirty="0" err="1" smtClean="0">
                <a:cs typeface="B Nazanin" panose="00000400000000000000" pitchFamily="2" charset="-78"/>
              </a:rPr>
              <a:t>بازاریاب</a:t>
            </a:r>
            <a:r>
              <a:rPr lang="fa-IR" sz="2800" dirty="0" smtClean="0">
                <a:cs typeface="B Nazanin" panose="00000400000000000000" pitchFamily="2" charset="-78"/>
              </a:rPr>
              <a:t> توجه خود را به تصمیمی معطوف می کنند که آن ها برای خرید می گیرند.</a:t>
            </a:r>
          </a:p>
          <a:p>
            <a:pPr algn="r" rtl="1"/>
            <a:r>
              <a:rPr lang="fa-IR" sz="2800" dirty="0" err="1" smtClean="0">
                <a:cs typeface="B Nazanin" panose="00000400000000000000" pitchFamily="2" charset="-78"/>
              </a:rPr>
              <a:t>بازاریاب</a:t>
            </a:r>
            <a:r>
              <a:rPr lang="fa-IR" sz="2800" dirty="0" smtClean="0">
                <a:cs typeface="B Nazanin" panose="00000400000000000000" pitchFamily="2" charset="-78"/>
              </a:rPr>
              <a:t> ها اغلب با سوالات زیر مواجهند: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از کجا می </a:t>
            </a:r>
            <a:r>
              <a:rPr lang="fa-IR" sz="2800" dirty="0" err="1" smtClean="0">
                <a:cs typeface="B Nazanin" panose="00000400000000000000" pitchFamily="2" charset="-78"/>
              </a:rPr>
              <a:t>خرند</a:t>
            </a:r>
            <a:r>
              <a:rPr lang="fa-IR" sz="2800" dirty="0" smtClean="0">
                <a:cs typeface="B Nazanin" panose="00000400000000000000" pitchFamily="2" charset="-78"/>
              </a:rPr>
              <a:t>؟ چقدر می </a:t>
            </a:r>
            <a:r>
              <a:rPr lang="fa-IR" sz="2800" dirty="0" err="1" smtClean="0">
                <a:cs typeface="B Nazanin" panose="00000400000000000000" pitchFamily="2" charset="-78"/>
              </a:rPr>
              <a:t>خرند؟چرا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 err="1" smtClean="0">
                <a:cs typeface="B Nazanin" panose="00000400000000000000" pitchFamily="2" charset="-78"/>
              </a:rPr>
              <a:t>خرند</a:t>
            </a:r>
            <a:r>
              <a:rPr lang="fa-IR" sz="2800" dirty="0" smtClean="0">
                <a:cs typeface="B Nazanin" panose="00000400000000000000" pitchFamily="2" charset="-78"/>
              </a:rPr>
              <a:t>؟ چگونه می </a:t>
            </a:r>
            <a:r>
              <a:rPr lang="fa-IR" sz="2800" dirty="0" err="1" smtClean="0">
                <a:cs typeface="B Nazanin" panose="00000400000000000000" pitchFamily="2" charset="-78"/>
              </a:rPr>
              <a:t>خرند</a:t>
            </a:r>
            <a:r>
              <a:rPr lang="fa-IR" sz="2800" dirty="0" smtClean="0">
                <a:cs typeface="B Nazanin" panose="00000400000000000000" pitchFamily="2" charset="-78"/>
              </a:rPr>
              <a:t>؟ و ...</a:t>
            </a:r>
          </a:p>
          <a:p>
            <a:pPr algn="r" rtl="1"/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مفهوم بازار یابی : یک صنعت فرآیند </a:t>
            </a:r>
            <a:r>
              <a:rPr lang="fa-IR" sz="2800" dirty="0" err="1" smtClean="0">
                <a:cs typeface="B Nazanin" panose="00000400000000000000" pitchFamily="2" charset="-78"/>
              </a:rPr>
              <a:t>ارضا</a:t>
            </a:r>
            <a:r>
              <a:rPr lang="fa-IR" sz="2800" dirty="0" smtClean="0">
                <a:cs typeface="B Nazanin" panose="00000400000000000000" pitchFamily="2" charset="-78"/>
              </a:rPr>
              <a:t> کننده مشتری است و نه فرآیند تولید کالا.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صنعت با شناخت مشتری و نیازهای او آغاز می شود و نه با مواد خام و مهارت فروش و .... .</a:t>
            </a:r>
          </a:p>
          <a:p>
            <a:pPr algn="r" rtl="1"/>
            <a:r>
              <a:rPr lang="fa-IR" sz="2800" dirty="0" smtClean="0">
                <a:cs typeface="B Nazanin" panose="00000400000000000000" pitchFamily="2" charset="-78"/>
              </a:rPr>
              <a:t>هدف شرکت ها </a:t>
            </a:r>
            <a:r>
              <a:rPr lang="fa-IR" sz="3600" u="sng" dirty="0" err="1" smtClean="0">
                <a:solidFill>
                  <a:srgbClr val="C00000"/>
                </a:solidFill>
                <a:cs typeface="B Nazanin" panose="00000400000000000000" pitchFamily="2" charset="-78"/>
              </a:rPr>
              <a:t>ارضای</a:t>
            </a:r>
            <a:r>
              <a:rPr lang="fa-IR" sz="36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 خواسته ها و نیاز های مصرف </a:t>
            </a:r>
            <a:r>
              <a:rPr lang="fa-IR" sz="3600" u="sng" dirty="0" err="1" smtClean="0">
                <a:solidFill>
                  <a:srgbClr val="C00000"/>
                </a:solidFill>
                <a:cs typeface="B Nazanin" panose="00000400000000000000" pitchFamily="2" charset="-78"/>
              </a:rPr>
              <a:t>کنندگان</a:t>
            </a:r>
            <a:r>
              <a:rPr lang="fa-IR" sz="36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می باشد.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50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مدل </a:t>
            </a:r>
            <a:r>
              <a:rPr lang="fa-IR" sz="4400" dirty="0" err="1" smtClean="0">
                <a:cs typeface="B Nazanin" panose="00000400000000000000" pitchFamily="2" charset="-78"/>
              </a:rPr>
              <a:t>نیکوزیا</a:t>
            </a:r>
            <a:r>
              <a:rPr lang="fa-IR" sz="4400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endParaRPr lang="fa-IR" sz="44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در چهار حوزه تقسیم بندی می شود: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1-نگرش مصرف </a:t>
            </a:r>
            <a:r>
              <a:rPr lang="fa-IR" sz="4400" dirty="0" err="1" smtClean="0">
                <a:cs typeface="B Nazanin" panose="00000400000000000000" pitchFamily="2" charset="-78"/>
              </a:rPr>
              <a:t>کنندگان</a:t>
            </a:r>
            <a:r>
              <a:rPr lang="fa-IR" sz="4400" dirty="0" smtClean="0">
                <a:cs typeface="B Nazanin" panose="00000400000000000000" pitchFamily="2" charset="-78"/>
              </a:rPr>
              <a:t> بر اساس پیام های شرکت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2-جستجو و ارزیابی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3-عمل خرید کالا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4-بازخور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597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5400" dirty="0" smtClean="0">
                <a:cs typeface="B Nazanin" panose="00000400000000000000" pitchFamily="2" charset="-78"/>
              </a:rPr>
              <a:t>مدل هوارد-</a:t>
            </a:r>
            <a:r>
              <a:rPr lang="fa-IR" sz="5400" dirty="0" err="1" smtClean="0">
                <a:cs typeface="B Nazanin" panose="00000400000000000000" pitchFamily="2" charset="-78"/>
              </a:rPr>
              <a:t>شث</a:t>
            </a:r>
            <a:r>
              <a:rPr lang="fa-IR" sz="5400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این مدل بین سه مرحله تصمیم گیری(یادگیری)تمایز ایجاد می کند:</a:t>
            </a:r>
          </a:p>
          <a:p>
            <a:pPr algn="r" rtl="1"/>
            <a:endParaRPr lang="fa-IR" sz="3600" dirty="0">
              <a:cs typeface="B Nazanin" panose="00000400000000000000" pitchFamily="2" charset="-78"/>
            </a:endParaRP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1-حل مساله گسترده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2-حل مساله محدود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3-رفتار پاسخ تکراری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83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مدل انگل-</a:t>
            </a:r>
            <a:r>
              <a:rPr lang="fa-IR" sz="4000" dirty="0" err="1" smtClean="0">
                <a:cs typeface="B Nazanin" panose="00000400000000000000" pitchFamily="2" charset="-78"/>
              </a:rPr>
              <a:t>کولات</a:t>
            </a:r>
            <a:r>
              <a:rPr lang="fa-IR" sz="4000" dirty="0" smtClean="0">
                <a:cs typeface="B Nazanin" panose="00000400000000000000" pitchFamily="2" charset="-78"/>
              </a:rPr>
              <a:t>-</a:t>
            </a:r>
            <a:r>
              <a:rPr lang="fa-IR" sz="4000" dirty="0" err="1" smtClean="0">
                <a:cs typeface="B Nazanin" panose="00000400000000000000" pitchFamily="2" charset="-78"/>
              </a:rPr>
              <a:t>بلاک</a:t>
            </a:r>
            <a:r>
              <a:rPr lang="fa-IR" sz="4000" dirty="0" smtClean="0">
                <a:cs typeface="B Nazanin" panose="00000400000000000000" pitchFamily="2" charset="-78"/>
              </a:rPr>
              <a:t> ول: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این مدل شامل چهار بخش می باشد: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1-مرحله فرآیند تصمیم جهت خرید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2-ورودی اطلاعات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3-پردازش اطلاعات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4-متغیر های موثر بر فرآیند تصمیم گیری مصرف </a:t>
            </a:r>
            <a:r>
              <a:rPr lang="fa-IR" sz="4000" dirty="0" err="1" smtClean="0">
                <a:cs typeface="B Nazanin" panose="00000400000000000000" pitchFamily="2" charset="-78"/>
              </a:rPr>
              <a:t>کنندگان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03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910" y="360608"/>
            <a:ext cx="96076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مدل تصمیم گیری خانوادگی </a:t>
            </a:r>
            <a:r>
              <a:rPr lang="fa-IR" sz="4800" dirty="0" err="1" smtClean="0">
                <a:cs typeface="B Nazanin" panose="00000400000000000000" pitchFamily="2" charset="-78"/>
              </a:rPr>
              <a:t>شث</a:t>
            </a:r>
            <a:r>
              <a:rPr lang="fa-IR" sz="4800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این مدل </a:t>
            </a:r>
            <a:r>
              <a:rPr lang="fa-IR" sz="32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خانواده</a:t>
            </a:r>
            <a:r>
              <a:rPr lang="fa-IR" sz="3200" dirty="0" smtClean="0">
                <a:cs typeface="B Nazanin" panose="00000400000000000000" pitchFamily="2" charset="-78"/>
              </a:rPr>
              <a:t> را به عنوان واحد مناسب تصمیم گیری مصرف کننده تلقی می کند.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هفت عامل در اینجا بر تصمیم گیری موثرند: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1-طبقه اجتماعی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2-سبک زندگی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3-گرایش نقش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4-منحنی عمر خانواده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5-ریسک ادراک شده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6-اهمیت خرید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7-فشار زمانی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675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425" y="656822"/>
            <a:ext cx="971067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مدل پردازش اطلاعات </a:t>
            </a:r>
            <a:r>
              <a:rPr lang="fa-IR" sz="3200" dirty="0" err="1" smtClean="0">
                <a:cs typeface="B Nazanin" panose="00000400000000000000" pitchFamily="2" charset="-78"/>
              </a:rPr>
              <a:t>بتمن</a:t>
            </a:r>
            <a:r>
              <a:rPr lang="fa-IR" sz="3200" dirty="0" smtClean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هفت جز اساسی این مدل عبارتند از: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1-ظرفیت پردازش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2-انگیزش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3-توجه به رمز درآوردن ادراکی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4-کسب اطلاعات و ارزیابی آن ها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5-به حافظه سپردن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6-پردازش تصمیم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7-فرآیند یادگیری و مصرف</a:t>
            </a:r>
          </a:p>
          <a:p>
            <a:pPr algn="r" rtl="1"/>
            <a:endParaRPr lang="fa-IR" sz="32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(البته می توانیم یک مرحله </a:t>
            </a:r>
            <a:r>
              <a:rPr lang="fa-IR" sz="3200" dirty="0" err="1" smtClean="0">
                <a:cs typeface="B Nazanin" panose="00000400000000000000" pitchFamily="2" charset="-78"/>
              </a:rPr>
              <a:t>دیگرنیز</a:t>
            </a:r>
            <a:r>
              <a:rPr lang="fa-IR" sz="3200" dirty="0" smtClean="0">
                <a:cs typeface="B Nazanin" panose="00000400000000000000" pitchFamily="2" charset="-78"/>
              </a:rPr>
              <a:t> به آن اضافه </a:t>
            </a:r>
            <a:r>
              <a:rPr lang="fa-IR" sz="3200" dirty="0" err="1" smtClean="0">
                <a:cs typeface="B Nazanin" panose="00000400000000000000" pitchFamily="2" charset="-78"/>
              </a:rPr>
              <a:t>کنیم:مکانیزم</a:t>
            </a:r>
            <a:r>
              <a:rPr lang="fa-IR" sz="3200" dirty="0" smtClean="0">
                <a:cs typeface="B Nazanin" panose="00000400000000000000" pitchFamily="2" charset="-78"/>
              </a:rPr>
              <a:t> دقت </a:t>
            </a:r>
            <a:r>
              <a:rPr lang="fa-IR" sz="3200" dirty="0" err="1" smtClean="0">
                <a:cs typeface="B Nazanin" panose="00000400000000000000" pitchFamily="2" charset="-78"/>
              </a:rPr>
              <a:t>وممانعت</a:t>
            </a:r>
            <a:r>
              <a:rPr lang="fa-IR" sz="3200" dirty="0" smtClean="0">
                <a:cs typeface="B Nazanin" panose="00000400000000000000" pitchFamily="2" charset="-78"/>
              </a:rPr>
              <a:t>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45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b="1" dirty="0" smtClean="0">
                <a:cs typeface="B Nazanin" panose="00000400000000000000" pitchFamily="2" charset="-78"/>
              </a:rPr>
              <a:t>فرآیند تصمیم گیری خرید:</a:t>
            </a:r>
            <a:r>
              <a:rPr lang="fa-IR" sz="4800" b="1" dirty="0">
                <a:cs typeface="B Nazanin" panose="00000400000000000000" pitchFamily="2" charset="-78"/>
              </a:rPr>
              <a:t> </a:t>
            </a:r>
            <a:r>
              <a:rPr lang="fa-IR" sz="4800" b="1" dirty="0" smtClean="0">
                <a:cs typeface="B Nazanin" panose="00000400000000000000" pitchFamily="2" charset="-78"/>
              </a:rPr>
              <a:t>          «انتخاب»</a:t>
            </a:r>
          </a:p>
          <a:p>
            <a:pPr algn="r" rtl="1"/>
            <a:r>
              <a:rPr lang="fa-IR" sz="4800" b="1" dirty="0" smtClean="0">
                <a:cs typeface="B Nazanin" panose="00000400000000000000" pitchFamily="2" charset="-78"/>
              </a:rPr>
              <a:t>این فرآیند شش مرحله را در بر می گیرد: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1-محرک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2-اطلاع از مساله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3-جستجوی اطلاعات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4-ارزیابی گزینه ها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5-خرید</a:t>
            </a:r>
          </a:p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6-رفتار پس از خرید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0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8000" dirty="0" smtClean="0">
                <a:cs typeface="B Nazanin" panose="00000400000000000000" pitchFamily="2" charset="-78"/>
              </a:rPr>
              <a:t>انواع تصمیمات:</a:t>
            </a:r>
          </a:p>
          <a:p>
            <a:pPr algn="r" rtl="1"/>
            <a:r>
              <a:rPr lang="fa-IR" sz="8000" dirty="0" smtClean="0">
                <a:cs typeface="B Nazanin" panose="00000400000000000000" pitchFamily="2" charset="-78"/>
              </a:rPr>
              <a:t>1-تصمیم گیری گسترده</a:t>
            </a:r>
          </a:p>
          <a:p>
            <a:pPr algn="r" rtl="1"/>
            <a:r>
              <a:rPr lang="fa-IR" sz="8000" dirty="0" smtClean="0">
                <a:cs typeface="B Nazanin" panose="00000400000000000000" pitchFamily="2" charset="-78"/>
              </a:rPr>
              <a:t>2-تصمیم گیری محدود</a:t>
            </a:r>
          </a:p>
          <a:p>
            <a:pPr algn="r" rtl="1"/>
            <a:r>
              <a:rPr lang="fa-IR" sz="8000" dirty="0" smtClean="0">
                <a:cs typeface="B Nazanin" panose="00000400000000000000" pitchFamily="2" charset="-78"/>
              </a:rPr>
              <a:t>3-تصمیم گیری تکراری</a:t>
            </a:r>
            <a:endParaRPr lang="en-US" sz="8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58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1005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مصرف </a:t>
            </a:r>
            <a:r>
              <a:rPr lang="fa-IR" sz="4800" dirty="0" err="1" smtClean="0">
                <a:cs typeface="B Nazanin" panose="00000400000000000000" pitchFamily="2" charset="-78"/>
              </a:rPr>
              <a:t>کنندگانی</a:t>
            </a:r>
            <a:r>
              <a:rPr lang="fa-IR" sz="4800" dirty="0" smtClean="0">
                <a:cs typeface="B Nazanin" panose="00000400000000000000" pitchFamily="2" charset="-78"/>
              </a:rPr>
              <a:t> که تصمیمات تکراری و یکنواخت می گیرند دارای ویژگی های زیر می باشند:</a:t>
            </a:r>
          </a:p>
          <a:p>
            <a:pPr algn="r" rtl="1"/>
            <a:endParaRPr lang="fa-IR" sz="4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1-رفتار آن ها تحت کنترل محرک های خارجی است.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2-پذیرنده اطلاعات جدید نیستند.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3-رفتار آن ها در این گونه تصمیمات ثابت است.</a:t>
            </a:r>
          </a:p>
        </p:txBody>
      </p:sp>
    </p:spTree>
    <p:extLst>
      <p:ext uri="{BB962C8B-B14F-4D97-AF65-F5344CB8AC3E}">
        <p14:creationId xmlns:p14="http://schemas.microsoft.com/office/powerpoint/2010/main" val="12777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تغییرات در انواع تصمیمات خرید: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گاهی اوقات تصمیمات تغییر می کند در صورتی که: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1-محصولات جدید در دسترس باشند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2-مصرف کننده پس از مدت طولانی از مصرف یک مارک </a:t>
            </a:r>
            <a:r>
              <a:rPr lang="fa-IR" sz="4000" dirty="0" err="1" smtClean="0">
                <a:cs typeface="B Nazanin" panose="00000400000000000000" pitchFamily="2" charset="-78"/>
              </a:rPr>
              <a:t>قدیمی،جهت</a:t>
            </a:r>
            <a:r>
              <a:rPr lang="fa-IR" sz="4000" dirty="0" smtClean="0">
                <a:cs typeface="B Nazanin" panose="00000400000000000000" pitchFamily="2" charset="-78"/>
              </a:rPr>
              <a:t> تنوع مارک جدیدی را انتخاب کند.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3-وضعیت زندگی مصرف کننده به میزان زیادی تغییر کند.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4-یک آگهی </a:t>
            </a:r>
            <a:r>
              <a:rPr lang="fa-IR" sz="4000" dirty="0" err="1" smtClean="0">
                <a:cs typeface="B Nazanin" panose="00000400000000000000" pitchFamily="2" charset="-78"/>
              </a:rPr>
              <a:t>قدیمی،سبب</a:t>
            </a:r>
            <a:r>
              <a:rPr lang="fa-IR" sz="4000" dirty="0" smtClean="0">
                <a:cs typeface="B Nazanin" panose="00000400000000000000" pitchFamily="2" charset="-78"/>
              </a:rPr>
              <a:t> جلب توجه مصرف کننده گردد.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15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u="sng" dirty="0" smtClean="0">
                <a:solidFill>
                  <a:srgbClr val="FF0000"/>
                </a:solidFill>
                <a:cs typeface="B Nazanin" panose="00000400000000000000" pitchFamily="2" charset="-78"/>
              </a:rPr>
              <a:t>خانواده</a:t>
            </a:r>
            <a:r>
              <a:rPr lang="fa-IR" sz="4800" dirty="0" smtClean="0">
                <a:cs typeface="B Nazanin" panose="00000400000000000000" pitchFamily="2" charset="-78"/>
              </a:rPr>
              <a:t> و نقش آن در فرآیند تصمیم گیری خرید:</a:t>
            </a:r>
          </a:p>
          <a:p>
            <a:pPr algn="r" rtl="1"/>
            <a:endParaRPr lang="fa-IR" sz="4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خانواده واحد اولیه و پایه ای اجتماعی است.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علت قوی بودن تاثیر خانواده: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اولا التزامات و تعهد بین خانواده ها بسیار قوی تر از سایز گروه </a:t>
            </a:r>
            <a:r>
              <a:rPr lang="fa-IR" sz="4800" dirty="0" err="1" smtClean="0">
                <a:cs typeface="B Nazanin" panose="00000400000000000000" pitchFamily="2" charset="-78"/>
              </a:rPr>
              <a:t>هاست</a:t>
            </a:r>
            <a:r>
              <a:rPr lang="fa-IR" sz="4800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ثانیا خانواده مصرف کننده نهایی است.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00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1527" y="669701"/>
            <a:ext cx="76886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400" dirty="0" smtClean="0">
                <a:cs typeface="B Nazanin" panose="00000400000000000000" pitchFamily="2" charset="-78"/>
              </a:rPr>
              <a:t>رفتار مصرف کننده از دیدگاه دانشمندان</a:t>
            </a:r>
          </a:p>
          <a:p>
            <a:pPr algn="ctr" rtl="1"/>
            <a:endParaRPr lang="fa-IR" sz="4400" dirty="0" smtClean="0">
              <a:cs typeface="B Nazanin" panose="00000400000000000000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4400" dirty="0" err="1" smtClean="0">
                <a:cs typeface="B Nazanin" panose="00000400000000000000" pitchFamily="2" charset="-78"/>
              </a:rPr>
              <a:t>برکمن</a:t>
            </a:r>
            <a:r>
              <a:rPr lang="fa-IR" sz="4400" dirty="0" smtClean="0">
                <a:cs typeface="B Nazanin" panose="00000400000000000000" pitchFamily="2" charset="-78"/>
              </a:rPr>
              <a:t> و </a:t>
            </a:r>
            <a:r>
              <a:rPr lang="fa-IR" sz="4400" dirty="0" err="1" smtClean="0">
                <a:cs typeface="B Nazanin" panose="00000400000000000000" pitchFamily="2" charset="-78"/>
              </a:rPr>
              <a:t>گیلسون</a:t>
            </a:r>
            <a:endParaRPr lang="fa-IR" sz="4400" dirty="0" smtClean="0">
              <a:cs typeface="B Nazanin" panose="00000400000000000000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4400" dirty="0" err="1" smtClean="0">
                <a:cs typeface="B Nazanin" panose="00000400000000000000" pitchFamily="2" charset="-78"/>
              </a:rPr>
              <a:t>ویلکی</a:t>
            </a:r>
            <a:r>
              <a:rPr lang="fa-IR" sz="4400" dirty="0" smtClean="0">
                <a:cs typeface="B Nazanin" panose="00000400000000000000" pitchFamily="2" charset="-78"/>
              </a:rPr>
              <a:t> و </a:t>
            </a:r>
            <a:r>
              <a:rPr lang="fa-IR" sz="4400" dirty="0" err="1" smtClean="0">
                <a:cs typeface="B Nazanin" panose="00000400000000000000" pitchFamily="2" charset="-78"/>
              </a:rPr>
              <a:t>سالمون</a:t>
            </a:r>
            <a:endParaRPr lang="fa-IR" sz="4400" dirty="0" smtClean="0">
              <a:cs typeface="B Nazanin" panose="00000400000000000000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4400" dirty="0" err="1" smtClean="0">
                <a:cs typeface="B Nazanin" panose="00000400000000000000" pitchFamily="2" charset="-78"/>
              </a:rPr>
              <a:t>هاوکینز</a:t>
            </a:r>
            <a:endParaRPr lang="fa-IR" sz="4400" dirty="0" smtClean="0">
              <a:cs typeface="B Nazanin" panose="00000400000000000000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4400" dirty="0" err="1" smtClean="0">
                <a:cs typeface="B Nazanin" panose="00000400000000000000" pitchFamily="2" charset="-78"/>
              </a:rPr>
              <a:t>موون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73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28789" y="360520"/>
            <a:ext cx="96076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خانواده و انواع آن: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الف)خانواده: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1-زوج های ازدواج کرده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 2-خانواده با فرزندان در خانه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3-خانواده بدون فرزندان در خانه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4-پدران مجرد و تنها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5-مادران مجرد و تنها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6-سایر خانواده ها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11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100326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ب)غیر خانواده ها: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7-مردانی که تنها زندگی می کنند.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8-زنانی که تنها زندگی می کنند.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9-سایر خانواده ها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(مانند دوستان و همسالان که با هم زندگی می کنند)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60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0"/>
            <a:ext cx="96076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منحنی عمر خانواده: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1-مجرد نوع اول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2-زوج های جوان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3-آشیانه پر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fa-IR" sz="4800" dirty="0" smtClean="0">
                <a:cs typeface="B Nazanin" panose="00000400000000000000" pitchFamily="2" charset="-78"/>
              </a:rPr>
              <a:t>نوع اول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4-آشیانه پر نوع دوم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5-آشیانه پر نوع سوم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6-آشیانه خالی نوع اول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7-آشیانه خالی نوع دوم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8-بازماندگان تنها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51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101227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در سال های اخیر تغییرات زیادی در خانواده ها رخ داده است بویژه از نظر کوچکتر شدن اندازه خانواده ها،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به دلایلی از </a:t>
            </a:r>
            <a:r>
              <a:rPr lang="fa-IR" sz="3600" dirty="0" err="1" smtClean="0">
                <a:cs typeface="B Nazanin" panose="00000400000000000000" pitchFamily="2" charset="-78"/>
              </a:rPr>
              <a:t>نظیر:به</a:t>
            </a:r>
            <a:r>
              <a:rPr lang="fa-IR" sz="3600" dirty="0" smtClean="0">
                <a:cs typeface="B Nazanin" panose="00000400000000000000" pitchFamily="2" charset="-78"/>
              </a:rPr>
              <a:t> تعویق افتادن زمان ازدواج و افزایش طلاق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به همین دلیل منحنی های جدیدی </a:t>
            </a:r>
            <a:r>
              <a:rPr lang="fa-IR" sz="3600" dirty="0" err="1" smtClean="0">
                <a:cs typeface="B Nazanin" panose="00000400000000000000" pitchFamily="2" charset="-78"/>
              </a:rPr>
              <a:t>بوجود</a:t>
            </a:r>
            <a:r>
              <a:rPr lang="fa-IR" sz="3600" dirty="0" smtClean="0">
                <a:cs typeface="B Nazanin" panose="00000400000000000000" pitchFamily="2" charset="-78"/>
              </a:rPr>
              <a:t> آمده است مانند: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ولی تنها نوع اول-ولی تنهای نوع دو-مجرد نوع دو-زوج بدون بچه-آشیانه پر </a:t>
            </a:r>
            <a:r>
              <a:rPr lang="fa-IR" sz="3600" dirty="0" err="1" smtClean="0">
                <a:cs typeface="B Nazanin" panose="00000400000000000000" pitchFamily="2" charset="-78"/>
              </a:rPr>
              <a:t>موخر</a:t>
            </a:r>
            <a:r>
              <a:rPr lang="fa-IR" sz="3600" dirty="0" smtClean="0">
                <a:cs typeface="B Nazanin" panose="00000400000000000000" pitchFamily="2" charset="-78"/>
              </a:rPr>
              <a:t>-ولی مجرد نوع دو-آشیان خالی</a:t>
            </a:r>
          </a:p>
          <a:p>
            <a:pPr algn="r" rtl="1"/>
            <a:endParaRPr lang="fa-IR" sz="3600" dirty="0" smtClean="0">
              <a:cs typeface="B Nazanin" panose="00000400000000000000" pitchFamily="2" charset="-78"/>
            </a:endParaRPr>
          </a:p>
          <a:p>
            <a:pPr algn="r" rtl="1"/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33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100326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تصمیمات خرید خانواده ها معمولا از چهار جنبه مورد بررسی قرار می گیرند:</a:t>
            </a:r>
          </a:p>
          <a:p>
            <a:pPr algn="r" rtl="1"/>
            <a:r>
              <a:rPr lang="fa-IR" sz="6600" dirty="0" smtClean="0">
                <a:cs typeface="B Nazanin" panose="00000400000000000000" pitchFamily="2" charset="-78"/>
              </a:rPr>
              <a:t>1-ساختار نقش</a:t>
            </a:r>
          </a:p>
          <a:p>
            <a:pPr algn="r" rtl="1"/>
            <a:r>
              <a:rPr lang="fa-IR" sz="6600" dirty="0" smtClean="0">
                <a:cs typeface="B Nazanin" panose="00000400000000000000" pitchFamily="2" charset="-78"/>
              </a:rPr>
              <a:t>2-ساختار قدرت</a:t>
            </a:r>
          </a:p>
          <a:p>
            <a:pPr algn="r" rtl="1"/>
            <a:r>
              <a:rPr lang="fa-IR" sz="6600" dirty="0" smtClean="0">
                <a:cs typeface="B Nazanin" panose="00000400000000000000" pitchFamily="2" charset="-78"/>
              </a:rPr>
              <a:t>3-سطح فرآیند و تصمیم گیری</a:t>
            </a:r>
          </a:p>
          <a:p>
            <a:pPr algn="r" rtl="1"/>
            <a:r>
              <a:rPr lang="fa-IR" sz="6600" dirty="0" smtClean="0">
                <a:cs typeface="B Nazanin" panose="00000400000000000000" pitchFamily="2" charset="-78"/>
              </a:rPr>
              <a:t>4-ویژگی های خاص خانواده</a:t>
            </a:r>
            <a:endParaRPr lang="en-US" sz="6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42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986" y="360608"/>
            <a:ext cx="100326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سایر عوامل موثر بر رفتار: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عمده عوامل درونی موثر در رفتار عبارتند از:</a:t>
            </a:r>
          </a:p>
          <a:p>
            <a:pPr marL="685800" indent="-685800" algn="r" rtl="1">
              <a:buFont typeface="Wingdings" panose="05000000000000000000" pitchFamily="2" charset="2"/>
              <a:buChar char="ü"/>
            </a:pPr>
            <a:r>
              <a:rPr lang="fa-IR" sz="4800" dirty="0" smtClean="0">
                <a:cs typeface="B Nazanin" panose="00000400000000000000" pitchFamily="2" charset="-78"/>
              </a:rPr>
              <a:t>ادراک</a:t>
            </a:r>
          </a:p>
          <a:p>
            <a:pPr marL="685800" indent="-685800" algn="r" rtl="1">
              <a:buFont typeface="Wingdings" panose="05000000000000000000" pitchFamily="2" charset="2"/>
              <a:buChar char="ü"/>
            </a:pPr>
            <a:r>
              <a:rPr lang="fa-IR" sz="4800" dirty="0" smtClean="0">
                <a:cs typeface="B Nazanin" panose="00000400000000000000" pitchFamily="2" charset="-78"/>
              </a:rPr>
              <a:t>یادگیری</a:t>
            </a:r>
          </a:p>
          <a:p>
            <a:pPr marL="685800" indent="-685800" algn="r" rtl="1">
              <a:buFont typeface="Wingdings" panose="05000000000000000000" pitchFamily="2" charset="2"/>
              <a:buChar char="ü"/>
            </a:pPr>
            <a:r>
              <a:rPr lang="fa-IR" sz="4800" dirty="0" smtClean="0">
                <a:cs typeface="B Nazanin" panose="00000400000000000000" pitchFamily="2" charset="-78"/>
              </a:rPr>
              <a:t>انگیزش</a:t>
            </a:r>
          </a:p>
          <a:p>
            <a:pPr marL="685800" indent="-685800" algn="r" rtl="1">
              <a:buFont typeface="Wingdings" panose="05000000000000000000" pitchFamily="2" charset="2"/>
              <a:buChar char="ü"/>
            </a:pPr>
            <a:r>
              <a:rPr lang="fa-IR" sz="4800" dirty="0" smtClean="0">
                <a:cs typeface="B Nazanin" panose="00000400000000000000" pitchFamily="2" charset="-78"/>
              </a:rPr>
              <a:t>شخصیت</a:t>
            </a:r>
          </a:p>
          <a:p>
            <a:pPr marL="685800" indent="-685800" algn="r" rtl="1">
              <a:buFont typeface="Wingdings" panose="05000000000000000000" pitchFamily="2" charset="2"/>
              <a:buChar char="ü"/>
            </a:pPr>
            <a:r>
              <a:rPr lang="fa-IR" sz="4800" dirty="0" smtClean="0">
                <a:cs typeface="B Nazanin" panose="00000400000000000000" pitchFamily="2" charset="-78"/>
              </a:rPr>
              <a:t>نگرش</a:t>
            </a:r>
          </a:p>
          <a:p>
            <a:pPr marL="685800" indent="-685800" algn="r" rtl="1">
              <a:buFont typeface="Wingdings" panose="05000000000000000000" pitchFamily="2" charset="2"/>
              <a:buChar char="ü"/>
            </a:pPr>
            <a:r>
              <a:rPr lang="fa-IR" sz="4800" dirty="0" smtClean="0">
                <a:cs typeface="B Nazanin" panose="00000400000000000000" pitchFamily="2" charset="-78"/>
              </a:rPr>
              <a:t>سبک زندگی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34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 smtClean="0">
                <a:cs typeface="B Nazanin" panose="00000400000000000000" pitchFamily="2" charset="-78"/>
              </a:rPr>
              <a:t>کلید های هفت گانه رفتار مصرف کننده: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1-رفتار مصرف کننده برانگیخته است.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2-رفتار مصرف کننده در برگیرنده فعالیت های زیادی است.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3-رفتار مصرف کننده یک فرآیند است.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4-رفتار مصرف کننده از نقطه نظر زمانی و پیچیدگی متفاوت است.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5-رفتار مصرف کننده نقش های مختلفی را در بر می گیرد.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6-رفتار مصرف کننده تحت تاثیر عوامل خارجی است.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7-افراد مختلف رفتار مصرف کننده مختلفی دارند.</a:t>
            </a:r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88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عوامل گسترش مطالعات رفتار مصرف کننده: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1-سرعت زیاد معرفی محصولات جدید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2-چرخه های کوتاه تر عمر محصولات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3-افزایش جنبش های حمایت از مصرف کننده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4-توجه به محیط زیست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5-رشد بازاریابی خدمات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6-موجود بودن تکنیک های آماری خبره و کامپیوترها</a:t>
            </a:r>
          </a:p>
          <a:p>
            <a:pPr algn="r" rtl="1"/>
            <a:r>
              <a:rPr lang="fa-IR" sz="3600" dirty="0" smtClean="0">
                <a:cs typeface="B Nazanin" panose="00000400000000000000" pitchFamily="2" charset="-78"/>
              </a:rPr>
              <a:t>7-رشد تقسیم بندی بازار به عنوان یک استراتژی بازاریابی</a:t>
            </a:r>
            <a:endParaRPr lang="fa-IR" sz="3600" dirty="0">
              <a:cs typeface="B Nazanin" panose="00000400000000000000" pitchFamily="2" charset="-78"/>
            </a:endParaRP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91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304" y="579550"/>
            <a:ext cx="102773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مزایای درک رفتار مصرف کننده و فرآیند مصرف:</a:t>
            </a:r>
          </a:p>
          <a:p>
            <a:pPr algn="r" rtl="1"/>
            <a:endParaRPr lang="fa-IR" sz="4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1-کمک به مدیران در تصمیم گیری</a:t>
            </a: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2-فراهم آوردن دانش برای محققین بازاریابی برای تجزیه و تحلیل مصرف </a:t>
            </a:r>
            <a:r>
              <a:rPr lang="fa-IR" sz="4800" dirty="0" err="1" smtClean="0">
                <a:cs typeface="B Nazanin" panose="00000400000000000000" pitchFamily="2" charset="-78"/>
              </a:rPr>
              <a:t>کنندگان</a:t>
            </a:r>
            <a:endParaRPr lang="fa-IR" sz="48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3-کمک به قانون گذاری در مورد خرید و فروش کالاها و خدمات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73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تعریف بازاریابی: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فعالیتی انسانی که جهت برآورده کردن </a:t>
            </a:r>
            <a:r>
              <a:rPr lang="fa-IR" sz="4000" u="sng" dirty="0" smtClean="0">
                <a:cs typeface="B Nazanin" panose="00000400000000000000" pitchFamily="2" charset="-78"/>
              </a:rPr>
              <a:t>نیازها و خواسته ها </a:t>
            </a:r>
            <a:r>
              <a:rPr lang="fa-IR" sz="4000" dirty="0" smtClean="0">
                <a:cs typeface="B Nazanin" panose="00000400000000000000" pitchFamily="2" charset="-78"/>
              </a:rPr>
              <a:t>از طریق فرآیند </a:t>
            </a:r>
            <a:r>
              <a:rPr lang="fa-IR" sz="4000" u="sng" dirty="0" smtClean="0">
                <a:cs typeface="B Nazanin" panose="00000400000000000000" pitchFamily="2" charset="-78"/>
              </a:rPr>
              <a:t>مبادله</a:t>
            </a:r>
            <a:r>
              <a:rPr lang="fa-IR" sz="4000" dirty="0" smtClean="0">
                <a:cs typeface="B Nazanin" panose="00000400000000000000" pitchFamily="2" charset="-78"/>
              </a:rPr>
              <a:t>، هدایت می شود. </a:t>
            </a:r>
          </a:p>
          <a:p>
            <a:pPr algn="r" rtl="1"/>
            <a:endParaRPr lang="fa-IR" sz="4000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محققین دو مفهوم عمده را در اینجا بررسی می کنند: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1-تلاش در جهت برآوردن نیازها و خواسته های بازار هدف</a:t>
            </a:r>
          </a:p>
          <a:p>
            <a:pPr algn="r" rtl="1"/>
            <a:r>
              <a:rPr lang="fa-IR" sz="4000" dirty="0" smtClean="0">
                <a:cs typeface="B Nazanin" panose="00000400000000000000" pitchFamily="2" charset="-78"/>
              </a:rPr>
              <a:t>2-مطالعه فرآیند مبادله</a:t>
            </a:r>
          </a:p>
          <a:p>
            <a:pPr algn="r" rtl="1"/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1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محور اصلی فعالیت های بازاریابی اصل </a:t>
            </a:r>
            <a:r>
              <a:rPr lang="fa-IR" sz="32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«برتری مصرف کننده» </a:t>
            </a:r>
            <a:r>
              <a:rPr lang="fa-IR" sz="3200" dirty="0" smtClean="0">
                <a:cs typeface="B Nazanin" panose="00000400000000000000" pitchFamily="2" charset="-78"/>
              </a:rPr>
              <a:t>است.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پیتر </a:t>
            </a:r>
            <a:r>
              <a:rPr lang="fa-IR" sz="3200" dirty="0" err="1" smtClean="0">
                <a:solidFill>
                  <a:srgbClr val="C00000"/>
                </a:solidFill>
                <a:cs typeface="B Nazanin" panose="00000400000000000000" pitchFamily="2" charset="-78"/>
              </a:rPr>
              <a:t>دراکر</a:t>
            </a:r>
            <a:r>
              <a:rPr lang="fa-IR" sz="32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در مورد بازاریابی می گوید: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موفقیت یک شرکت بازرگانی به وسیله </a:t>
            </a:r>
            <a:r>
              <a:rPr lang="fa-IR" sz="3200" u="sng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مشتری</a:t>
            </a:r>
            <a:r>
              <a:rPr lang="fa-IR" sz="3200" dirty="0" smtClean="0">
                <a:cs typeface="B Nazanin" panose="00000400000000000000" pitchFamily="2" charset="-78"/>
              </a:rPr>
              <a:t> تعیین می شود.</a:t>
            </a:r>
          </a:p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 err="1" smtClean="0">
                <a:cs typeface="B Nazanin" panose="00000400000000000000" pitchFamily="2" charset="-78"/>
              </a:rPr>
              <a:t>درحالت</a:t>
            </a:r>
            <a:r>
              <a:rPr lang="fa-IR" sz="3200" dirty="0" smtClean="0">
                <a:cs typeface="B Nazanin" panose="00000400000000000000" pitchFamily="2" charset="-78"/>
              </a:rPr>
              <a:t> کلی می توان گفت: مطالعه رفتار مصرف کننده سه دسته اطلاعات فراهم می آورد: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1-درک وضعیت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2-حقایق</a:t>
            </a:r>
          </a:p>
          <a:p>
            <a:pPr algn="r" rtl="1"/>
            <a:r>
              <a:rPr lang="fa-IR" sz="3200" dirty="0" smtClean="0">
                <a:cs typeface="B Nazanin" panose="00000400000000000000" pitchFamily="2" charset="-78"/>
              </a:rPr>
              <a:t>3-نظریه ها</a:t>
            </a:r>
          </a:p>
          <a:p>
            <a:pPr algn="r" rtl="1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426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360608"/>
            <a:ext cx="8834907" cy="6001555"/>
          </a:xfrm>
        </p:spPr>
        <p:txBody>
          <a:bodyPr anchor="t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</a:b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183" y="1043189"/>
            <a:ext cx="9607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800" dirty="0" smtClean="0">
                <a:cs typeface="B Nazanin" panose="00000400000000000000" pitchFamily="2" charset="-78"/>
              </a:rPr>
              <a:t>اجزای تشکیل دهنده رفتار مصرف کننده:</a:t>
            </a:r>
          </a:p>
          <a:p>
            <a:pPr algn="r" rtl="1"/>
            <a:endParaRPr lang="fa-IR" sz="4800" dirty="0" smtClean="0">
              <a:cs typeface="B Nazanin" panose="0000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روان </a:t>
            </a:r>
            <a:r>
              <a:rPr lang="fa-IR" sz="3200" dirty="0" err="1" smtClean="0">
                <a:cs typeface="B Nazanin" panose="00000400000000000000" pitchFamily="2" charset="-78"/>
              </a:rPr>
              <a:t>شناسی</a:t>
            </a:r>
            <a:endParaRPr lang="fa-IR" sz="3200" dirty="0" smtClean="0">
              <a:cs typeface="B Nazanin" panose="0000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جامعه </a:t>
            </a:r>
            <a:r>
              <a:rPr lang="fa-IR" sz="3200" dirty="0" err="1" smtClean="0">
                <a:cs typeface="B Nazanin" panose="00000400000000000000" pitchFamily="2" charset="-78"/>
              </a:rPr>
              <a:t>شناسی</a:t>
            </a:r>
            <a:endParaRPr lang="fa-IR" sz="3200" dirty="0" smtClean="0">
              <a:cs typeface="B Nazanin" panose="00000400000000000000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اقتصاد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روان </a:t>
            </a:r>
            <a:r>
              <a:rPr lang="fa-IR" sz="3200" dirty="0" err="1" smtClean="0">
                <a:cs typeface="B Nazanin" panose="00000400000000000000" pitchFamily="2" charset="-78"/>
              </a:rPr>
              <a:t>شناسی</a:t>
            </a:r>
            <a:r>
              <a:rPr lang="fa-IR" sz="3200" dirty="0" smtClean="0">
                <a:cs typeface="B Nazanin" panose="00000400000000000000" pitchFamily="2" charset="-78"/>
              </a:rPr>
              <a:t> اجتماعی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فرهنگ( مردم </a:t>
            </a:r>
            <a:r>
              <a:rPr lang="fa-IR" sz="3200" dirty="0" err="1" smtClean="0">
                <a:cs typeface="B Nazanin" panose="00000400000000000000" pitchFamily="2" charset="-78"/>
              </a:rPr>
              <a:t>شناسی</a:t>
            </a:r>
            <a:r>
              <a:rPr lang="fa-IR" sz="3200" dirty="0" smtClean="0">
                <a:cs typeface="B Nazanin" panose="00000400000000000000" pitchFamily="2" charset="-78"/>
              </a:rPr>
              <a:t> فرهنگی)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76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</TotalTime>
  <Words>1348</Words>
  <Application>Microsoft Office PowerPoint</Application>
  <PresentationFormat>Custom</PresentationFormat>
  <Paragraphs>265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Facet</vt:lpstr>
      <vt:lpstr>  بررسی رفتار مصرف کننده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tarannom</dc:creator>
  <cp:lastModifiedBy>sasan</cp:lastModifiedBy>
  <cp:revision>52</cp:revision>
  <dcterms:created xsi:type="dcterms:W3CDTF">2015-03-31T16:39:15Z</dcterms:created>
  <dcterms:modified xsi:type="dcterms:W3CDTF">2017-11-04T07:29:55Z</dcterms:modified>
</cp:coreProperties>
</file>